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3"/>
  </p:notesMasterIdLst>
  <p:sldIdLst>
    <p:sldId id="256" r:id="rId2"/>
    <p:sldId id="270" r:id="rId3"/>
    <p:sldId id="271" r:id="rId4"/>
    <p:sldId id="269" r:id="rId5"/>
    <p:sldId id="277" r:id="rId6"/>
    <p:sldId id="272" r:id="rId7"/>
    <p:sldId id="276" r:id="rId8"/>
    <p:sldId id="257" r:id="rId9"/>
    <p:sldId id="264" r:id="rId10"/>
    <p:sldId id="263" r:id="rId11"/>
    <p:sldId id="278" r:id="rId12"/>
    <p:sldId id="261" r:id="rId13"/>
    <p:sldId id="267" r:id="rId14"/>
    <p:sldId id="260" r:id="rId15"/>
    <p:sldId id="266" r:id="rId16"/>
    <p:sldId id="268" r:id="rId17"/>
    <p:sldId id="262" r:id="rId18"/>
    <p:sldId id="283" r:id="rId19"/>
    <p:sldId id="275" r:id="rId20"/>
    <p:sldId id="279" r:id="rId21"/>
    <p:sldId id="28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4300"/>
    <a:srgbClr val="221100"/>
    <a:srgbClr val="321900"/>
    <a:srgbClr val="5FA173"/>
    <a:srgbClr val="FFFF66"/>
    <a:srgbClr val="FFCCFF"/>
    <a:srgbClr val="D4FB71"/>
    <a:srgbClr val="AFFF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5" autoAdjust="0"/>
    <p:restoredTop sz="94718" autoAdjust="0"/>
  </p:normalViewPr>
  <p:slideViewPr>
    <p:cSldViewPr>
      <p:cViewPr varScale="1">
        <p:scale>
          <a:sx n="98" d="100"/>
          <a:sy n="98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6EB6A517-1B0D-4E0D-94B4-6FDB65417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D9E85-4840-411D-BD45-8AEBB7B64566}" type="slidenum">
              <a:rPr lang="ru-RU">
                <a:latin typeface="Arial" pitchFamily="34" charset="0"/>
              </a:rPr>
              <a:pPr/>
              <a:t>1</a:t>
            </a:fld>
            <a:endParaRPr lang="ru-RU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Тема нашего урока – инерция. 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B9852-0855-4AE8-A193-9B037969FF71}" type="slidenum">
              <a:rPr lang="ru-RU">
                <a:latin typeface="Arial" pitchFamily="34" charset="0"/>
              </a:rPr>
              <a:pPr/>
              <a:t>12</a:t>
            </a:fld>
            <a:endParaRPr lang="ru-RU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Зато инерция часто помогает нам, делает за нас часть работы, бережет наши силы!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B6DF9-4C92-45A5-97AC-4B906A78A29F}" type="slidenum">
              <a:rPr lang="ru-RU">
                <a:latin typeface="Arial" pitchFamily="34" charset="0"/>
              </a:rPr>
              <a:pPr/>
              <a:t>15</a:t>
            </a:fld>
            <a:endParaRPr lang="ru-RU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Подумайте, какие виды спорта используют инерцию.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91604-0409-4223-85BD-EB909E515647}" type="slidenum">
              <a:rPr lang="ru-RU">
                <a:latin typeface="Arial" pitchFamily="34" charset="0"/>
              </a:rPr>
              <a:pPr/>
              <a:t>20</a:t>
            </a:fld>
            <a:endParaRPr lang="ru-RU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А теперь – физкультминутка! Представьте, что вы пассажиры автобуса, а я в нем водитель. Наклонами туловища покажите, что с вами будет происходить в следующих случаях.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Я резко начинаю движение вперед.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Я поворачиваю вправо.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Я резко начинаю торможение.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Я снова разгоняюсь.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Поворачиваю влево.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Торможу.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Приехали!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64F48-3064-4BA9-9B86-796DC36B9D65}" type="slidenum">
              <a:rPr lang="ru-RU">
                <a:latin typeface="Arial" pitchFamily="34" charset="0"/>
              </a:rPr>
              <a:pPr/>
              <a:t>2</a:t>
            </a:fld>
            <a:endParaRPr lang="ru-RU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Мы сталкиваемся с этим явлением буквально на каждом шагу!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3A52A-C149-40A6-8E9B-A2BD09F59BE1}" type="slidenum">
              <a:rPr lang="ru-RU">
                <a:latin typeface="Arial" pitchFamily="34" charset="0"/>
              </a:rPr>
              <a:pPr/>
              <a:t>3</a:t>
            </a:fld>
            <a:endParaRPr lang="ru-RU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Еще в 4-4 веке до н.э. ученые пытались понять, что заставляет двигаться тела, при каких условиях тела находятся в покое. Древнегреческий ученый Аристотель утверждал : «…» Прав ли он?? Давайте посмотрим описание опыта с тележкой в вашем учебнике. (обсуждаются результаты опыта. 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C7DDB-8056-4932-B199-0CB56446A2C4}" type="slidenum">
              <a:rPr lang="ru-RU">
                <a:latin typeface="Arial" pitchFamily="34" charset="0"/>
              </a:rPr>
              <a:pPr/>
              <a:t>4</a:t>
            </a:fld>
            <a:endParaRPr lang="ru-RU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На основании подобных опытов итальянский ученый Галилео Галилей, живший в 17 веке, предположил, что Аристотель заблуждался! «……..»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4E3BB-04C1-4CA2-9D3D-523C4D43801D}" type="slidenum">
              <a:rPr lang="ru-RU">
                <a:latin typeface="Arial" pitchFamily="34" charset="0"/>
              </a:rPr>
              <a:pPr/>
              <a:t>5</a:t>
            </a:fld>
            <a:endParaRPr lang="ru-RU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Великий английский ученый Исаак Ньютон , обобщив выводы Галилея, формулирует закон, названный законом инерции. «……..»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Итак, если на тело перестают действовать другие тела, оно не останавливается, оно продолжает движение по инерции, пытается сохранить свою скорость.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DB2EA-AF8D-41DF-974D-97CD1806787B}" type="slidenum">
              <a:rPr lang="ru-RU">
                <a:latin typeface="Arial" pitchFamily="34" charset="0"/>
              </a:rPr>
              <a:pPr/>
              <a:t>6</a:t>
            </a:fld>
            <a:endParaRPr lang="ru-RU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Согласно Аристотелю, шарик, упавший с верхушки мачты корабля, должен остановиться, поскольку на него перестает действовать рука человека, и, подчиняясь притяжению Земли, начать падать вертикально вниз. За время его падения корабль уплывет вперед и шарик упадет на некотором расстоянии от мачты корабля.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Однако, опыт убеждает нас, что это не так, что шарик падает у основания мачты! Галилей объяснил это тем, что падающий шарик сохраняет свою скорость, равную скорости корабля и движется не вертикально вниз, а по криволинейной траектории – параболе.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45C00-D89D-42C0-A934-3B4B8F6EB5A3}" type="slidenum">
              <a:rPr lang="ru-RU">
                <a:latin typeface="Arial" pitchFamily="34" charset="0"/>
              </a:rPr>
              <a:pPr/>
              <a:t>7</a:t>
            </a:fld>
            <a:endParaRPr lang="ru-RU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Итак, можно сформулировать определение инерции…………….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7725E-E089-4148-924B-44FA9AB2C604}" type="slidenum">
              <a:rPr lang="ru-RU">
                <a:latin typeface="Arial" pitchFamily="34" charset="0"/>
              </a:rPr>
              <a:pPr/>
              <a:t>8</a:t>
            </a:fld>
            <a:endParaRPr lang="ru-RU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Теперь вы сможете объяснить падение яблока.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36ECA-C491-434B-92BB-1E38DC7C11B9}" type="slidenum">
              <a:rPr lang="ru-RU">
                <a:latin typeface="Arial" pitchFamily="34" charset="0"/>
              </a:rPr>
              <a:pPr/>
              <a:t>11</a:t>
            </a:fld>
            <a:endParaRPr lang="ru-RU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Посмотрите на фотографии сделанные во время землетрясения в Японии в 2004г. В этих разрушениях тоже виновата инерция!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Вы могли подумать, что инерция – очень «вредное» явление! Но это не так! Разве виновата инерция, что кто-то не соблюдает правила дорожного движения или не смотрит себе под ноги?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1280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626237-3FB2-4946-988D-8FEED05A3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6FE03-DF42-49FC-B413-F49946543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3351E-8265-4A26-819E-F73AAB075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2FD1-A974-461E-8CEA-2C1DC89F1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F9951-91AE-445F-A033-498CE6DEA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7047F-7D25-4D42-8F15-C2E47F452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12865-1325-4BED-A122-A010084AB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18E09-224B-4625-B506-E6F35CA0F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EAE67-14C1-43FE-B7AE-FA448412B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EE578-2F45-4737-9CC0-26DD3BD4F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5179C-F6EF-41A0-A0F5-541FDFE8F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A6143-9610-45E7-93BD-38642BBB6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BB9FD-1420-41EB-A0D8-8AC20DDDD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ffectLst/>
                <a:latin typeface="Arial Black" pitchFamily="34" charset="0"/>
              </a:defRPr>
            </a:lvl1pPr>
          </a:lstStyle>
          <a:p>
            <a:pPr>
              <a:defRPr/>
            </a:pPr>
            <a:fld id="{DD5B1086-09BD-4DF9-AEFE-7C04B1ADB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69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69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69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1269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1269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269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1269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69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269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69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bin"/><Relationship Id="rId6" Type="http://schemas.openxmlformats.org/officeDocument/2006/relationships/image" Target="../media/image17.gif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12" Type="http://schemas.openxmlformats.org/officeDocument/2006/relationships/image" Target="../media/image4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gif"/><Relationship Id="rId10" Type="http://schemas.openxmlformats.org/officeDocument/2006/relationships/image" Target="../media/image44.gif"/><Relationship Id="rId4" Type="http://schemas.openxmlformats.org/officeDocument/2006/relationships/image" Target="../media/image38.gif"/><Relationship Id="rId9" Type="http://schemas.openxmlformats.org/officeDocument/2006/relationships/image" Target="../media/image4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101;&#1083;&#1080;&#1090;&#1072;\&#1056;&#1072;&#1073;&#1086;&#1095;&#1080;&#1081;%20&#1089;&#1090;&#1086;&#1083;\Music\&#1057;&#1086;&#1074;&#1077;&#1090;&#1089;&#1082;&#1080;&#1077;%20&#1087;&#1077;&#1089;&#1085;&#1080;\nazaryad.mp3" TargetMode="External"/><Relationship Id="rId6" Type="http://schemas.openxmlformats.org/officeDocument/2006/relationships/image" Target="../media/image61.wmf"/><Relationship Id="rId5" Type="http://schemas.openxmlformats.org/officeDocument/2006/relationships/image" Target="../media/image60.png"/><Relationship Id="rId4" Type="http://schemas.openxmlformats.org/officeDocument/2006/relationships/image" Target="../media/image59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6084888" y="5445125"/>
            <a:ext cx="17287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CC"/>
                    </a:gs>
                    <a:gs pos="100000">
                      <a:srgbClr val="66FFCC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7 класс</a:t>
            </a:r>
          </a:p>
        </p:txBody>
      </p:sp>
      <p:pic>
        <p:nvPicPr>
          <p:cNvPr id="3075" name="Picture 5" descr="bs0055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5157788"/>
            <a:ext cx="1223962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555875" y="2636838"/>
            <a:ext cx="4321175" cy="1174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ИНЕРЦИЯ</a:t>
            </a:r>
          </a:p>
        </p:txBody>
      </p:sp>
      <p:pic>
        <p:nvPicPr>
          <p:cNvPr id="3077" name="Picture 9" descr="j0297001"/>
          <p:cNvPicPr>
            <a:picLocks noChangeAspect="1" noChangeArrowheads="1" noCrop="1"/>
          </p:cNvPicPr>
          <p:nvPr>
            <p:ph type="subTitle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596188" y="2060575"/>
            <a:ext cx="1260475" cy="1800225"/>
          </a:xfrm>
          <a:noFill/>
        </p:spPr>
      </p:pic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1403350" y="6165850"/>
            <a:ext cx="2016125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solidFill>
                <a:schemeClr val="bg2"/>
              </a:solidFill>
              <a:effectLst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532813" y="6583363"/>
            <a:ext cx="1944687" cy="2746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DD55"/>
                    </a:outerShdw>
                  </a:cont>
                  <a:cont type="tree" name="">
                    <a:effect ref="fillLine"/>
                    <a:outerShdw dist="38100" dir="2700000" algn="tl">
                      <a:srgbClr val="997A00"/>
                    </a:outerShdw>
                  </a:cont>
                  <a:effect ref="fillLine"/>
                </a:effectDag>
                <a:latin typeface="Arial" charset="0"/>
              </a:rPr>
              <a:t>aelita</a:t>
            </a:r>
            <a:endParaRPr lang="ru-RU" sz="120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FFDD55"/>
                  </a:outerShdw>
                </a:cont>
                <a:cont type="tree" name="">
                  <a:effect ref="fillLine"/>
                  <a:outerShdw dist="38100" dir="2700000" algn="tl">
                    <a:srgbClr val="997A00"/>
                  </a:outerShdw>
                </a:cont>
                <a:effect ref="fillLine"/>
              </a:effectDag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500438" y="4214813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</a:rPr>
              <a:t>pptcloud.ru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5"/>
          <p:cNvSpPr>
            <a:spLocks noChangeArrowheads="1"/>
          </p:cNvSpPr>
          <p:nvPr/>
        </p:nvSpPr>
        <p:spPr bwMode="auto">
          <a:xfrm>
            <a:off x="7092950" y="620713"/>
            <a:ext cx="1763713" cy="187325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800">
              <a:solidFill>
                <a:schemeClr val="tx1"/>
              </a:solidFill>
              <a:effectLst/>
            </a:endParaRPr>
          </a:p>
        </p:txBody>
      </p:sp>
      <p:pic>
        <p:nvPicPr>
          <p:cNvPr id="32799" name="Picture 3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747410000[1]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8" name="Picture 20" descr="gas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076825" y="2347913"/>
            <a:ext cx="1009650" cy="1223962"/>
          </a:xfrm>
          <a:noFill/>
        </p:spPr>
      </p:pic>
      <p:sp>
        <p:nvSpPr>
          <p:cNvPr id="32783" name="Rectangle 15"/>
          <p:cNvSpPr>
            <a:spLocks noGrp="1" noChangeArrowheads="1"/>
          </p:cNvSpPr>
          <p:nvPr>
            <p:ph type="title"/>
          </p:nvPr>
        </p:nvSpPr>
        <p:spPr>
          <a:xfrm>
            <a:off x="468313" y="5084763"/>
            <a:ext cx="6551612" cy="12287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Инерция не даст автомобилю затормозить сразу!</a:t>
            </a:r>
          </a:p>
        </p:txBody>
      </p:sp>
      <p:pic>
        <p:nvPicPr>
          <p:cNvPr id="32785" name="Picture 17" descr="j0344853"/>
          <p:cNvPicPr>
            <a:picLocks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011863" y="2997200"/>
            <a:ext cx="1236662" cy="1652588"/>
          </a:xfrm>
          <a:noFill/>
        </p:spPr>
      </p:pic>
      <p:pic>
        <p:nvPicPr>
          <p:cNvPr id="32782" name="Picture 14" descr="ambulance[1]"/>
          <p:cNvPicPr>
            <a:picLocks noChangeAspect="1" noChangeArrowheads="1" noCrop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758825" y="2568575"/>
            <a:ext cx="2806700" cy="2373313"/>
          </a:xfrm>
          <a:noFill/>
        </p:spPr>
      </p:pic>
      <p:sp>
        <p:nvSpPr>
          <p:cNvPr id="12296" name="AutoShape 29"/>
          <p:cNvSpPr>
            <a:spLocks noChangeArrowheads="1"/>
          </p:cNvSpPr>
          <p:nvPr/>
        </p:nvSpPr>
        <p:spPr bwMode="auto">
          <a:xfrm>
            <a:off x="2124075" y="1125538"/>
            <a:ext cx="4824413" cy="1366837"/>
          </a:xfrm>
          <a:prstGeom prst="wedgeEllipseCallout">
            <a:avLst>
              <a:gd name="adj1" fmla="val -70667"/>
              <a:gd name="adj2" fmla="val 39199"/>
            </a:avLst>
          </a:prstGeom>
          <a:solidFill>
            <a:srgbClr val="00FF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solidFill>
                  <a:srgbClr val="FF3300"/>
                </a:solidFill>
                <a:effectLst/>
              </a:rPr>
              <a:t>Не перебегайте дорогу перед близко идущим транспортом!</a:t>
            </a:r>
          </a:p>
        </p:txBody>
      </p:sp>
      <p:pic>
        <p:nvPicPr>
          <p:cNvPr id="12297" name="Picture 28" descr="j018617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628775"/>
            <a:ext cx="16811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1" name="WordArt 33"/>
          <p:cNvSpPr>
            <a:spLocks noChangeArrowheads="1" noChangeShapeType="1" noTextEdit="1"/>
          </p:cNvSpPr>
          <p:nvPr/>
        </p:nvSpPr>
        <p:spPr bwMode="auto">
          <a:xfrm>
            <a:off x="7596188" y="1052513"/>
            <a:ext cx="57785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pic>
        <p:nvPicPr>
          <p:cNvPr id="12299" name="Picture 3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620713"/>
            <a:ext cx="604838" cy="79216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8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23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13139E-6 C 0.01597 0.00347 0.00087 -0.00116 0.01094 0.00486 C 0.0132 0.00624 0.01563 0.00694 0.01806 0.0081 C 0.01927 0.00856 0.0217 0.00971 0.0217 0.00971 C 0.02656 0.01943 0.03802 0.02383 0.04584 0.02891 C 0.04844 0.03053 0.05052 0.03331 0.05295 0.03539 C 0.05417 0.03655 0.0566 0.03863 0.0566 0.03863 C 0.06302 0.05158 0.05469 0.03701 0.06268 0.04511 C 0.06545 0.04788 0.06754 0.05135 0.06997 0.05459 C 0.07344 0.05899 0.07552 0.06569 0.0783 0.07078 C 0.08195 0.07749 0.08611 0.0842 0.09045 0.08998 C 0.09219 0.10016 0.09063 0.09461 0.09636 0.10618 C 0.10035 0.11427 0.10191 0.12514 0.10608 0.13324 C 0.10816 0.1418 0.11024 0.14943 0.1132 0.15753 C 0.11441 0.16077 0.11684 0.16701 0.11684 0.16701 " pathEditMode="relative" ptsTypes="ffffffffffffffA">
                                      <p:cBhvr>
                                        <p:cTn id="26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432" fill="hold"/>
                                        <p:tgtEl>
                                          <p:spTgt spid="32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1  E" pathEditMode="relative" ptsTypes="">
                                      <p:cBhvr>
                                        <p:cTn id="30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9"/>
                </p:tgtEl>
              </p:cMediaNode>
            </p:audio>
          </p:childTnLst>
        </p:cTn>
      </p:par>
    </p:tnLst>
    <p:bldLst>
      <p:bldP spid="32783" grpId="0"/>
      <p:bldP spid="328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A1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25" y="476250"/>
            <a:ext cx="2952750" cy="2592388"/>
          </a:xfrm>
        </p:spPr>
        <p:txBody>
          <a:bodyPr/>
          <a:lstStyle/>
          <a:p>
            <a:pPr eaLnBrk="1" hangingPunct="1"/>
            <a:r>
              <a:rPr lang="ru-RU" sz="3200" smtClean="0"/>
              <a:t>Кто виноват в этих разрушениях?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33825"/>
            <a:ext cx="3609975" cy="1933575"/>
          </a:xfrm>
        </p:spPr>
        <p:txBody>
          <a:bodyPr/>
          <a:lstStyle/>
          <a:p>
            <a:pPr eaLnBrk="1" hangingPunct="1"/>
            <a:r>
              <a:rPr lang="ru-RU" sz="2800" smtClean="0"/>
              <a:t>Почему при землетрясении разрушаются здания и мосты?</a:t>
            </a:r>
          </a:p>
        </p:txBody>
      </p:sp>
      <p:sp>
        <p:nvSpPr>
          <p:cNvPr id="142342" name="WordArt 6"/>
          <p:cNvSpPr>
            <a:spLocks noChangeArrowheads="1" noChangeShapeType="1" noTextEdit="1"/>
          </p:cNvSpPr>
          <p:nvPr/>
        </p:nvSpPr>
        <p:spPr bwMode="auto">
          <a:xfrm>
            <a:off x="250825" y="5445125"/>
            <a:ext cx="57785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pic>
        <p:nvPicPr>
          <p:cNvPr id="13317" name="Picture 8" descr="kobe_earthquake_japan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kobe_earthquake_japan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284538"/>
            <a:ext cx="4500563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toukaikaoku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0"/>
            <a:ext cx="45005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23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  <p:bldP spid="1423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3816350" cy="3313113"/>
          </a:xfrm>
        </p:spPr>
        <p:txBody>
          <a:bodyPr/>
          <a:lstStyle/>
          <a:p>
            <a:pPr eaLnBrk="1" hangingPunct="1"/>
            <a:r>
              <a:rPr lang="ru-RU" sz="3200" smtClean="0"/>
              <a:t>Разогнавшись перед прыжком, мы предоставляем инерции перенести нас через препятствие.</a:t>
            </a:r>
          </a:p>
        </p:txBody>
      </p:sp>
      <p:pic>
        <p:nvPicPr>
          <p:cNvPr id="14339" name="Picture 4" descr="j03033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052513"/>
            <a:ext cx="280828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j0336406"/>
          <p:cNvPicPr>
            <a:picLocks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4724400"/>
            <a:ext cx="1944687" cy="1536700"/>
          </a:xfrm>
          <a:noFill/>
        </p:spPr>
      </p:pic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4941888"/>
            <a:ext cx="1655763" cy="13906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434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3716338"/>
            <a:ext cx="2016125" cy="12779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434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692150"/>
            <a:ext cx="1800225" cy="993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4" name="AutoShape 16"/>
          <p:cNvSpPr>
            <a:spLocks noChangeArrowheads="1"/>
          </p:cNvSpPr>
          <p:nvPr/>
        </p:nvSpPr>
        <p:spPr bwMode="auto">
          <a:xfrm>
            <a:off x="6300788" y="3284538"/>
            <a:ext cx="1008062" cy="10810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997200"/>
            <a:ext cx="4186238" cy="21796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Стрелы из лука, снаряды из пушки и пули из ружья летят по инерции.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356100" y="981075"/>
            <a:ext cx="4319588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После взмаха веслами лодка некоторое время плывет по инерции</a:t>
            </a:r>
          </a:p>
        </p:txBody>
      </p:sp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4887913"/>
            <a:ext cx="1719262" cy="101758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536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013325"/>
            <a:ext cx="1944688" cy="14255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536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196975"/>
            <a:ext cx="1944687" cy="12954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5368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935538"/>
            <a:ext cx="3219450" cy="129698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536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3354388"/>
            <a:ext cx="1655763" cy="866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53265" name="Oval 17"/>
          <p:cNvSpPr>
            <a:spLocks noChangeArrowheads="1"/>
          </p:cNvSpPr>
          <p:nvPr/>
        </p:nvSpPr>
        <p:spPr bwMode="auto">
          <a:xfrm>
            <a:off x="1547813" y="5229225"/>
            <a:ext cx="287337" cy="28733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23 L 0.29983 -0.33287 C 0.43489 -0.48161 0.67934 -0.54083 0.74236 -0.43974 L 0.88368 -0.21143 " pathEditMode="relative" rAng="-2378890" ptsTypes="FfFF">
                                      <p:cBhvr>
                                        <p:cTn id="6" dur="2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1052513"/>
            <a:ext cx="4537075" cy="16033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Ракета после выхода в открытый космос летит с выключенными двигателями по инерции.</a:t>
            </a:r>
          </a:p>
        </p:txBody>
      </p:sp>
      <p:pic>
        <p:nvPicPr>
          <p:cNvPr id="16387" name="Picture 5" descr="xmm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429000"/>
            <a:ext cx="4037013" cy="2981325"/>
          </a:xfrm>
          <a:noFill/>
        </p:spPr>
      </p:pic>
      <p:pic>
        <p:nvPicPr>
          <p:cNvPr id="16388" name="Picture 4" descr="j036525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052513"/>
            <a:ext cx="20224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j0285324"/>
          <p:cNvPicPr>
            <a:picLocks noChangeAspect="1" noChangeArrowheads="1" noCro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620713"/>
            <a:ext cx="1655763" cy="1368425"/>
          </a:xfrm>
          <a:noFill/>
        </p:spPr>
      </p:pic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429000"/>
            <a:ext cx="2297113" cy="24495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100000">
              <a:srgbClr val="0099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750" y="457200"/>
            <a:ext cx="4392613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Без инерции не было бы многих видов спорта!</a:t>
            </a:r>
          </a:p>
        </p:txBody>
      </p:sp>
      <p:pic>
        <p:nvPicPr>
          <p:cNvPr id="51206" name="Picture 6" descr="j036529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24400"/>
            <a:ext cx="122396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 descr="j028277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98913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3" descr="j030978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276475"/>
            <a:ext cx="1738313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5" name="Picture 15" descr="j02853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2420938"/>
            <a:ext cx="15843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18" descr="j029692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4437063"/>
            <a:ext cx="1871662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9" name="Picture 19" descr="j029694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8263" y="4437063"/>
            <a:ext cx="1800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32" descr="AG00418_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260350"/>
            <a:ext cx="34178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34" descr="j029701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5825" y="3284538"/>
            <a:ext cx="15113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5" name="Picture 35" descr="j0297003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11"/>
          <a:srcRect/>
          <a:stretch>
            <a:fillRect/>
          </a:stretch>
        </p:blipFill>
        <p:spPr>
          <a:xfrm>
            <a:off x="7019925" y="620713"/>
            <a:ext cx="1800225" cy="1284287"/>
          </a:xfrm>
          <a:noFill/>
        </p:spPr>
      </p:pic>
      <p:pic>
        <p:nvPicPr>
          <p:cNvPr id="51236" name="Picture 36" descr="j033690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80288" y="5013325"/>
            <a:ext cx="12922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978400" cy="3332163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Именно инерция помогает устанавливать мировые рекорды!</a:t>
            </a:r>
          </a:p>
        </p:txBody>
      </p:sp>
      <p:pic>
        <p:nvPicPr>
          <p:cNvPr id="1843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013325"/>
            <a:ext cx="1260475" cy="15113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8436" name="Picture 12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92575" y="3433763"/>
            <a:ext cx="1268413" cy="1866900"/>
          </a:xfrm>
          <a:noFill/>
        </p:spPr>
      </p:pic>
      <p:pic>
        <p:nvPicPr>
          <p:cNvPr id="1843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9613" y="2205038"/>
            <a:ext cx="1274762" cy="15113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8438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765175"/>
            <a:ext cx="1538288" cy="13604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8439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5145088"/>
            <a:ext cx="2089150" cy="122396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100000">
              <a:srgbClr val="75F18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0" y="5373688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31750" name="Picture 6" descr="tn00649_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333375"/>
            <a:ext cx="8207375" cy="1871663"/>
          </a:xfrm>
          <a:noFill/>
        </p:spPr>
      </p:pic>
      <p:pic>
        <p:nvPicPr>
          <p:cNvPr id="31757" name="Picture 13" descr="so01102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32588" y="1268413"/>
            <a:ext cx="1765300" cy="1752600"/>
          </a:xfrm>
        </p:spPr>
      </p:pic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268538" y="836613"/>
            <a:ext cx="3887787" cy="6715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rgbClr val="FF3300"/>
                </a:solidFill>
                <a:effectLst/>
              </a:rPr>
              <a:t>Груз с самолета надо сбрасывать </a:t>
            </a:r>
            <a:r>
              <a:rPr lang="ru-RU" sz="2000" b="1" i="1">
                <a:solidFill>
                  <a:schemeClr val="bg2"/>
                </a:solidFill>
                <a:effectLst/>
              </a:rPr>
              <a:t>ДО </a:t>
            </a:r>
            <a:r>
              <a:rPr lang="ru-RU" sz="1800">
                <a:solidFill>
                  <a:srgbClr val="FF3300"/>
                </a:solidFill>
                <a:effectLst/>
              </a:rPr>
              <a:t> цели!</a:t>
            </a:r>
          </a:p>
        </p:txBody>
      </p:sp>
      <p:pic>
        <p:nvPicPr>
          <p:cNvPr id="31759" name="Picture 15" descr="j03491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4652963"/>
            <a:ext cx="1352550" cy="18986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1760" name="AutoShape 16"/>
          <p:cNvSpPr>
            <a:spLocks noChangeArrowheads="1"/>
          </p:cNvSpPr>
          <p:nvPr/>
        </p:nvSpPr>
        <p:spPr bwMode="auto">
          <a:xfrm>
            <a:off x="4787900" y="2852738"/>
            <a:ext cx="2520950" cy="1871662"/>
          </a:xfrm>
          <a:prstGeom prst="wedgeEllipseCallout">
            <a:avLst>
              <a:gd name="adj1" fmla="val 58060"/>
              <a:gd name="adj2" fmla="val 58056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800">
                <a:solidFill>
                  <a:schemeClr val="tx1"/>
                </a:solidFill>
                <a:effectLst/>
              </a:rPr>
              <a:t>Физику надо учить!</a:t>
            </a:r>
          </a:p>
        </p:txBody>
      </p:sp>
      <p:sp>
        <p:nvSpPr>
          <p:cNvPr id="19464" name="Text Box 20"/>
          <p:cNvSpPr txBox="1">
            <a:spLocks noChangeArrowheads="1"/>
          </p:cNvSpPr>
          <p:nvPr/>
        </p:nvSpPr>
        <p:spPr bwMode="auto">
          <a:xfrm>
            <a:off x="684213" y="2636838"/>
            <a:ext cx="2160587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tx1"/>
                </a:solidFill>
                <a:effectLst/>
              </a:rPr>
              <a:t>Когда нужно сбросить груз?</a:t>
            </a:r>
          </a:p>
        </p:txBody>
      </p:sp>
      <p:sp>
        <p:nvSpPr>
          <p:cNvPr id="31765" name="WordArt 21"/>
          <p:cNvSpPr>
            <a:spLocks noChangeArrowheads="1" noChangeShapeType="1" noTextEdit="1"/>
          </p:cNvSpPr>
          <p:nvPr/>
        </p:nvSpPr>
        <p:spPr bwMode="auto">
          <a:xfrm>
            <a:off x="2627313" y="1844675"/>
            <a:ext cx="57785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7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9.04464E-6 L -0.68108 9.04464E-6 " pathEditMode="relative" ptsTypes="AA">
                                      <p:cBhvr>
                                        <p:cTn id="17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46981E-7 C -0.01146 0.00024 -0.02292 0.00047 -0.03368 0.00162 C -0.04445 0.00278 -0.05434 0.0044 -0.06511 0.00648 C -0.07587 0.00856 -0.08698 0.01111 -0.09879 0.01458 C -0.11059 0.01805 -0.12223 0.02314 -0.13611 0.0273 C -0.15 0.03146 -0.16875 0.0354 -0.18195 0.04025 C -0.19514 0.04511 -0.20417 0.0502 -0.21563 0.05622 C -0.22709 0.06223 -0.23768 0.06986 -0.2507 0.07703 C -0.26372 0.08421 -0.28021 0.09253 -0.29393 0.0997 C -0.30764 0.10687 -0.31997 0.11358 -0.33264 0.12052 C -0.34532 0.12746 -0.35712 0.13325 -0.36997 0.14134 C -0.38282 0.14944 -0.39792 0.15962 -0.40973 0.16864 C -0.42153 0.17766 -0.42795 0.18321 -0.44098 0.19593 C -0.454 0.20866 -0.4757 0.23086 -0.48802 0.24567 C -0.50035 0.26047 -0.50643 0.2725 -0.51441 0.2843 C -0.5224 0.2961 -0.52934 0.30303 -0.53611 0.31622 C -0.54289 0.32941 -0.54983 0.34884 -0.55539 0.36295 C -0.56094 0.37706 -0.56684 0.39325 -0.56997 0.40135 C -0.57309 0.40944 -0.57396 0.40944 -0.57466 0.41106 " pathEditMode="relative" ptsTypes="aaaaaaaaaaaaaaaaaaA">
                                      <p:cBhvr>
                                        <p:cTn id="19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5415E-6 C -0.00052 -0.01596 -0.00017 -0.09739 -1.94444E-6 -0.12191 C 0.00017 -0.14643 0.00139 -0.12677 0.00122 -0.14758 C 0.00104 -0.1684 -0.00104 -0.226 -0.00122 -0.24728 C -0.00139 -0.26857 -0.00017 -0.26833 -1.94444E-6 -0.27597 C 0.00017 -0.2836 0.00208 -0.28962 -1.94444E-6 -0.29378 C -0.00208 -0.29794 -0.00868 -0.30303 -0.01215 -0.30164 C -0.01563 -0.30026 -0.01944 -0.29239 -0.02049 -0.28568 C -0.02153 -0.27898 -0.01858 -0.27018 -0.01806 -0.26163 C -0.01753 -0.25307 -0.01736 -0.24613 -0.01684 -0.23433 C -0.01632 -0.22253 -0.01441 -0.20703 -0.01441 -0.19107 C -0.01441 -0.17511 -0.01719 -0.15522 -0.01684 -0.1381 C -0.01649 -0.12098 -0.01233 -0.10433 -0.01215 -0.08837 C -0.01198 -0.07241 -0.01441 -0.05575 -0.01563 -0.04164 C -0.01684 -0.02753 -0.01892 -0.0118 -0.01927 -0.00324 C -0.01962 0.00532 -0.01997 0.00948 -0.01806 0.00971 C -0.01615 0.00994 -0.00903 0.00324 -0.00729 -0.00162 C -0.00556 -0.00648 -0.00677 -0.01064 -0.00729 -0.0192 C -0.00781 -0.02776 -0.01059 -0.04048 -0.01094 -0.05297 C -0.01128 -0.06547 -0.01059 -0.08212 -0.00972 -0.09461 C -0.00885 -0.1071 -0.00642 -0.11751 -0.00608 -0.12839 C -0.00573 -0.13926 -0.00712 -0.15036 -0.00729 -0.16054 C -0.00747 -0.17072 -0.00747 -0.18043 -0.00729 -0.18945 C -0.00712 -0.19848 -0.00556 -0.20542 -0.00608 -0.21513 C -0.0066 -0.22485 -0.01007 -0.23734 -0.01094 -0.24728 C -0.01181 -0.25723 -0.01094 -0.26463 -0.01094 -0.27458 C -0.01094 -0.28453 -0.01267 -0.30118 -0.01094 -0.3065 C -0.0092 -0.31182 -0.00243 -0.30974 -1.94444E-6 -0.3065 C 0.00243 -0.30326 0.00226 -0.29609 0.00365 -0.2873 C 0.00503 -0.27851 0.00729 -0.26695 0.00833 -0.25353 C 0.00937 -0.24011 0.0092 -0.22369 0.00955 -0.20703 C 0.0099 -0.19038 0.01076 -0.17072 0.01076 -0.15406 C 0.01076 -0.13741 0.01007 -0.1233 0.00955 -0.10757 C 0.00903 -0.09184 0.00816 -0.0731 0.00712 -0.05945 C 0.00608 -0.0458 0.00434 -0.03701 0.00365 -0.02568 C 0.00295 -0.01434 0.00052 0.01596 -1.94444E-6 3.35415E-6 Z " pathEditMode="relative" rAng="0" ptsTypes="aaaaaaaaaaaaaaaaaaaaaaaaaaaaaaaaaaaa">
                                      <p:cBhvr>
                                        <p:cTn id="26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60" grpId="0" animBg="1"/>
      <p:bldP spid="317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CC"/>
            </a:gs>
            <a:gs pos="100000">
              <a:srgbClr val="BCBCD2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9" name="AutoShape 11"/>
          <p:cNvSpPr>
            <a:spLocks noChangeArrowheads="1"/>
          </p:cNvSpPr>
          <p:nvPr/>
        </p:nvSpPr>
        <p:spPr bwMode="auto">
          <a:xfrm>
            <a:off x="6948488" y="692150"/>
            <a:ext cx="1873250" cy="1655763"/>
          </a:xfrm>
          <a:prstGeom prst="cloudCallout">
            <a:avLst>
              <a:gd name="adj1" fmla="val -39407"/>
              <a:gd name="adj2" fmla="val 80491"/>
            </a:avLst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505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4476750"/>
            <a:ext cx="2376488" cy="2043113"/>
          </a:xfrm>
          <a:noFill/>
        </p:spPr>
      </p:pic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25538"/>
            <a:ext cx="1943100" cy="19431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5940425" y="2636838"/>
            <a:ext cx="1079500" cy="1031875"/>
          </a:xfrm>
          <a:noFill/>
        </p:spPr>
      </p:pic>
      <p:sp>
        <p:nvSpPr>
          <p:cNvPr id="150535" name="WordArt 7"/>
          <p:cNvSpPr>
            <a:spLocks noChangeArrowheads="1" noChangeShapeType="1" noTextEdit="1"/>
          </p:cNvSpPr>
          <p:nvPr/>
        </p:nvSpPr>
        <p:spPr bwMode="auto">
          <a:xfrm>
            <a:off x="7667625" y="908050"/>
            <a:ext cx="57785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323850" y="3500438"/>
            <a:ext cx="2520950" cy="19177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Почему необходимо закреплять грузы в кузове грузовика?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6084888" y="4437063"/>
            <a:ext cx="2449512" cy="19177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Почему необходимо пристегиваться при поездке в автомобиле?</a:t>
            </a:r>
          </a:p>
        </p:txBody>
      </p:sp>
      <p:sp>
        <p:nvSpPr>
          <p:cNvPr id="150540" name="AutoShape 12"/>
          <p:cNvSpPr>
            <a:spLocks noChangeArrowheads="1"/>
          </p:cNvSpPr>
          <p:nvPr/>
        </p:nvSpPr>
        <p:spPr bwMode="auto">
          <a:xfrm rot="-24410458">
            <a:off x="2947194" y="302419"/>
            <a:ext cx="2016125" cy="2941637"/>
          </a:xfrm>
          <a:prstGeom prst="wedgeEllipseCallout">
            <a:avLst>
              <a:gd name="adj1" fmla="val 13477"/>
              <a:gd name="adj2" fmla="val 91236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vert="eaVert"/>
          <a:lstStyle/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МОЛОДЦЫ!!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05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505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50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505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5" grpId="0" animBg="1"/>
      <p:bldP spid="150537" grpId="0"/>
      <p:bldP spid="150538" grpId="0"/>
      <p:bldP spid="1505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D1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5554663" cy="612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Если ты снежок </a:t>
            </a:r>
            <a:br>
              <a:rPr lang="ru-RU" sz="2400" smtClean="0"/>
            </a:br>
            <a:r>
              <a:rPr lang="ru-RU" sz="2400" smtClean="0"/>
              <a:t>Или в тире ты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Или в мячик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Или сам ядро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Почему же, почему же</a:t>
            </a:r>
            <a:br>
              <a:rPr lang="ru-RU" sz="2400" smtClean="0"/>
            </a:br>
            <a:r>
              <a:rPr lang="ru-RU" sz="2400" smtClean="0"/>
              <a:t>Те предметы вдаль летят?</a:t>
            </a:r>
            <a:br>
              <a:rPr lang="ru-RU" sz="2400" smtClean="0"/>
            </a:br>
            <a:r>
              <a:rPr lang="ru-RU" sz="2400" smtClean="0"/>
              <a:t>Отчего же, отчего же </a:t>
            </a:r>
            <a:br>
              <a:rPr lang="ru-RU" sz="2400" smtClean="0"/>
            </a:br>
            <a:r>
              <a:rPr lang="ru-RU" sz="2400" smtClean="0"/>
              <a:t>Сразу падать не хотят?</a:t>
            </a:r>
            <a:br>
              <a:rPr lang="ru-RU" sz="2400" smtClean="0"/>
            </a:br>
            <a:r>
              <a:rPr lang="ru-RU" sz="2400" smtClean="0"/>
              <a:t>Эти разные предметы </a:t>
            </a:r>
            <a:br>
              <a:rPr lang="ru-RU" sz="2400" smtClean="0"/>
            </a:br>
            <a:r>
              <a:rPr lang="ru-RU" sz="2400" smtClean="0"/>
              <a:t>Потому вперед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Что                  имеют,</a:t>
            </a:r>
            <a:br>
              <a:rPr lang="ru-RU" sz="2400" smtClean="0"/>
            </a:br>
            <a:r>
              <a:rPr lang="ru-RU" sz="2400" smtClean="0"/>
              <a:t>Скорость                  хотят.</a:t>
            </a:r>
            <a:br>
              <a:rPr lang="ru-RU" sz="2400" smtClean="0"/>
            </a:br>
            <a:r>
              <a:rPr lang="ru-RU" sz="2400" smtClean="0"/>
              <a:t>   Галилей был самым первым,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   Кто инерцию                        ,</a:t>
            </a:r>
            <a:br>
              <a:rPr lang="ru-RU" sz="2400" smtClean="0"/>
            </a:br>
            <a:r>
              <a:rPr lang="ru-RU" sz="2400" smtClean="0"/>
              <a:t>   И прошло три с лишним века </a:t>
            </a:r>
            <a:br>
              <a:rPr lang="ru-RU" sz="2400" smtClean="0"/>
            </a:br>
            <a:r>
              <a:rPr lang="ru-RU" sz="2400" smtClean="0"/>
              <a:t>   С той поры, когда он              .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276600" y="476250"/>
            <a:ext cx="1873250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2"/>
                </a:solidFill>
                <a:effectLst/>
              </a:rPr>
              <a:t>бросаешь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555875" y="1916113"/>
            <a:ext cx="1512888" cy="3667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solidFill>
                <a:schemeClr val="bg2"/>
              </a:solidFill>
              <a:effectLst/>
            </a:endParaRP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3132138" y="836613"/>
            <a:ext cx="1511300" cy="3667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2"/>
                </a:solidFill>
                <a:effectLst/>
              </a:rPr>
              <a:t>стреляешь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3059113" y="1196975"/>
            <a:ext cx="1727200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2"/>
                </a:solidFill>
                <a:effectLst/>
              </a:rPr>
              <a:t>ударяешь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3203575" y="1628775"/>
            <a:ext cx="1439863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2"/>
                </a:solidFill>
                <a:effectLst/>
              </a:rPr>
              <a:t>толкаешь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3203575" y="4076700"/>
            <a:ext cx="1296988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2"/>
                </a:solidFill>
                <a:effectLst/>
              </a:rPr>
              <a:t>летят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1763713" y="4508500"/>
            <a:ext cx="1295400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2"/>
                </a:solidFill>
                <a:effectLst/>
              </a:rPr>
              <a:t>инерцию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2268538" y="4797425"/>
            <a:ext cx="1584325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2"/>
                </a:solidFill>
                <a:effectLst/>
              </a:rPr>
              <a:t>сохранить</a:t>
            </a:r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3059113" y="5516563"/>
            <a:ext cx="1439862" cy="3667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2"/>
                </a:solidFill>
                <a:effectLst/>
              </a:rPr>
              <a:t>открыл</a:t>
            </a: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4211638" y="6165850"/>
            <a:ext cx="1223962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2"/>
                </a:solidFill>
                <a:effectLst/>
              </a:rPr>
              <a:t>жил</a:t>
            </a:r>
          </a:p>
        </p:txBody>
      </p:sp>
      <p:sp>
        <p:nvSpPr>
          <p:cNvPr id="21517" name="WordArt 15"/>
          <p:cNvSpPr>
            <a:spLocks noChangeArrowheads="1" noChangeShapeType="1" noTextEdit="1"/>
          </p:cNvSpPr>
          <p:nvPr/>
        </p:nvSpPr>
        <p:spPr bwMode="auto">
          <a:xfrm rot="5400000">
            <a:off x="4833144" y="3310731"/>
            <a:ext cx="6192838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Сочиним стихотворенье</a:t>
            </a:r>
          </a:p>
        </p:txBody>
      </p:sp>
      <p:pic>
        <p:nvPicPr>
          <p:cNvPr id="21518" name="Picture 16" descr="AG00574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708275"/>
            <a:ext cx="18716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70" grpId="0"/>
      <p:bldP spid="139271" grpId="0"/>
      <p:bldP spid="139272" grpId="0"/>
      <p:bldP spid="139273" grpId="0"/>
      <p:bldP spid="139274" grpId="0"/>
      <p:bldP spid="139275" grpId="0"/>
      <p:bldP spid="139277" grpId="0"/>
      <p:bldP spid="1392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56325" y="692150"/>
            <a:ext cx="2736850" cy="36195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за хулиган толкает пассажиров автобуса то вперед, то назад?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395288" y="4652963"/>
            <a:ext cx="6769100" cy="5794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2"/>
                </a:solidFill>
                <a:effectLst/>
              </a:rPr>
              <a:t>Этот хулиган, вернее, хулиганка -</a:t>
            </a:r>
            <a:r>
              <a:rPr lang="ru-RU" sz="180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34153" name="WordArt 9"/>
          <p:cNvSpPr>
            <a:spLocks noChangeArrowheads="1" noChangeShapeType="1" noTextEdit="1"/>
          </p:cNvSpPr>
          <p:nvPr/>
        </p:nvSpPr>
        <p:spPr bwMode="auto">
          <a:xfrm>
            <a:off x="684213" y="5589588"/>
            <a:ext cx="79216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ИНЕРЦИЯ</a:t>
            </a:r>
          </a:p>
        </p:txBody>
      </p:sp>
      <p:pic>
        <p:nvPicPr>
          <p:cNvPr id="134155" name="Picture 11" descr="j018332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836613"/>
            <a:ext cx="3657600" cy="3673475"/>
          </a:xfrm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4150" name="WordArt 6"/>
          <p:cNvSpPr>
            <a:spLocks noChangeArrowheads="1" noChangeShapeType="1" noTextEdit="1"/>
          </p:cNvSpPr>
          <p:nvPr/>
        </p:nvSpPr>
        <p:spPr bwMode="auto">
          <a:xfrm>
            <a:off x="5292725" y="765175"/>
            <a:ext cx="57785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341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51" grpId="0"/>
      <p:bldP spid="134153" grpId="0" animBg="1"/>
      <p:bldP spid="1341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FFFAF"/>
            </a:gs>
            <a:gs pos="100000">
              <a:srgbClr val="D4F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765175"/>
            <a:ext cx="1584325" cy="172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43371" name="nazarya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2" name="Picture 12" descr="j0295849"/>
          <p:cNvPicPr>
            <a:picLocks noChangeAspect="1" noChangeArrowheads="1"/>
          </p:cNvPicPr>
          <p:nvPr>
            <p:ph type="body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908050"/>
            <a:ext cx="5832475" cy="5078413"/>
          </a:xfrm>
          <a:noFill/>
        </p:spPr>
      </p:pic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2987675" y="3357563"/>
            <a:ext cx="1368425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bg1"/>
                </a:solidFill>
                <a:effectLst/>
              </a:rPr>
              <a:t>653</a:t>
            </a:r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 rot="5400000">
            <a:off x="-2304256" y="3032919"/>
            <a:ext cx="6119813" cy="1152525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Физкультминутка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3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3 -0.02532  0.007 -0.0493  0.015 -0.0493  C 0.024 -0.0493  0.027 -0.02532  0.03 0  C 0.034 0.02798  0.037 0.05596  0.047 0.05596  C 0.056 0.05596  0.059 0.02798  0.063 0  C 0.065 -0.02532  0.069 -0.0493  0.078 -0.0493  C 0.086 -0.0493  0.09 -0.02532  0.093 0  C 0.096 0.02798  0.1 0.05596  0.109 0.05596  C 0.118 0.05596  0.125 0  0.125 0  C 0.128 -0.02532  0.131 -0.0493  0.14 -0.0493  C 0.149 -0.0493  0.152 -0.02532  0.155 0  C 0.159 0.02798  0.162 0.05596  0.172 0.05596  C 0.181 0.05596  0.184 0.02798  0.187 0  C 0.191 -0.02532  0.194 -0.0493  0.203 -0.0493  C 0.211 -0.0493  0.215 -0.02532  0.218 0  C 0.221 0.02798  0.225 0.05596  0.234 0.05596  C 0.243 0.05596  0.246 0.02798  0.25 0  E" pathEditMode="relative" ptsTypes="">
                                      <p:cBhvr>
                                        <p:cTn id="15" dur="3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3 -0.02532  0.007 -0.0493  0.015 -0.0493  C 0.024 -0.0493  0.027 -0.02532  0.03 0  C 0.034 0.02798  0.037 0.05596  0.047 0.05596  C 0.056 0.05596  0.059 0.02798  0.063 0  C 0.065 -0.02532  0.069 -0.0493  0.078 -0.0493  C 0.086 -0.0493  0.09 -0.02532  0.093 0  C 0.096 0.02798  0.1 0.05596  0.109 0.05596  C 0.118 0.05596  0.125 0  0.125 0  C 0.128 -0.02532  0.131 -0.0493  0.14 -0.0493  C 0.149 -0.0493  0.152 -0.02532  0.155 0  C 0.159 0.02798  0.162 0.05596  0.172 0.05596  C 0.181 0.05596  0.184 0.02798  0.187 0  C 0.191 -0.02532  0.194 -0.0493  0.203 -0.0493  C 0.211 -0.0493  0.215 -0.02532  0.218 0  C 0.221 0.02798  0.225 0.05596  0.234 0.05596  C 0.243 0.05596  0.246 0.02798  0.25 0  E" pathEditMode="relative" ptsTypes="">
                                      <p:cBhvr>
                                        <p:cTn id="17" dur="30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71"/>
                </p:tgtEl>
              </p:cMediaNode>
            </p:audio>
          </p:childTnLst>
        </p:cTn>
      </p:par>
    </p:tnLst>
    <p:bldLst>
      <p:bldP spid="1433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2627313" y="908050"/>
            <a:ext cx="4133850" cy="576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Домашнее задание</a:t>
            </a:r>
          </a:p>
        </p:txBody>
      </p:sp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539750" y="1628775"/>
            <a:ext cx="7993063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chemeClr val="bg2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latin typeface="Impact"/>
              </a:rPr>
              <a:t>Суд над инерцией</a:t>
            </a: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4932363" y="3644900"/>
            <a:ext cx="36004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Свидетельства защиты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250825" y="3644900"/>
            <a:ext cx="439261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Свидетельства обвинения</a:t>
            </a:r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4572000" y="3500438"/>
            <a:ext cx="0" cy="2952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</a:rPr>
              <a:t>pptcloud.ru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21900"/>
            </a:gs>
            <a:gs pos="100000">
              <a:schemeClr val="hlink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5589588"/>
            <a:ext cx="3467100" cy="935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bg1"/>
                </a:solidFill>
              </a:rPr>
              <a:t>Аристотель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   384 - 322 г. до н. э.</a:t>
            </a:r>
            <a:r>
              <a:rPr lang="ru-RU" sz="2000" smtClean="0"/>
              <a:t> </a:t>
            </a:r>
          </a:p>
        </p:txBody>
      </p:sp>
      <p:pic>
        <p:nvPicPr>
          <p:cNvPr id="5123" name="Picture 5" descr="249518943_tonn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620713"/>
            <a:ext cx="3683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611188" y="2349500"/>
            <a:ext cx="4176712" cy="19177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00"/>
                </a:solidFill>
                <a:effectLst/>
              </a:rPr>
              <a:t>«Всё, что находится в движении, движется благодаря воздействию другого. Без действия нет движения».</a:t>
            </a:r>
          </a:p>
        </p:txBody>
      </p:sp>
      <p:sp>
        <p:nvSpPr>
          <p:cNvPr id="135177" name="WordArt 9"/>
          <p:cNvSpPr>
            <a:spLocks noChangeArrowheads="1" noChangeShapeType="1" noTextEdit="1"/>
          </p:cNvSpPr>
          <p:nvPr/>
        </p:nvSpPr>
        <p:spPr bwMode="auto">
          <a:xfrm>
            <a:off x="2700338" y="4005263"/>
            <a:ext cx="1655762" cy="247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51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1100"/>
            </a:gs>
            <a:gs pos="100000">
              <a:srgbClr val="8643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300663"/>
            <a:ext cx="4619625" cy="1303337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bg1"/>
                </a:solidFill>
              </a:rPr>
              <a:t>ГАЛИЛЕО ГАЛИЛЕЙ</a:t>
            </a:r>
            <a:r>
              <a:rPr lang="ru-RU" sz="2000" smtClean="0">
                <a:solidFill>
                  <a:schemeClr val="bg1"/>
                </a:solidFill>
              </a:rPr>
              <a:t/>
            </a:r>
            <a:br>
              <a:rPr lang="ru-RU" sz="2000" smtClean="0">
                <a:solidFill>
                  <a:schemeClr val="bg1"/>
                </a:solidFill>
              </a:rPr>
            </a:br>
            <a:r>
              <a:rPr lang="ru-RU" sz="2000" smtClean="0">
                <a:solidFill>
                  <a:schemeClr val="bg1"/>
                </a:solidFill>
              </a:rPr>
              <a:t>(1564-1642) </a:t>
            </a:r>
          </a:p>
        </p:txBody>
      </p:sp>
      <p:pic>
        <p:nvPicPr>
          <p:cNvPr id="6147" name="Picture 6" descr="galil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388778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4787900" y="2349500"/>
            <a:ext cx="3894138" cy="26479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>
                <a:solidFill>
                  <a:srgbClr val="FFFF00"/>
                </a:solidFill>
                <a:effectLst/>
                <a:latin typeface="Arial" charset="0"/>
              </a:rPr>
              <a:t>«Если на тело не действуют другие тела, то оно либо находится в покое, либо </a:t>
            </a:r>
            <a:r>
              <a:rPr lang="ru-RU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движется прямолинейно и равномерно</a:t>
            </a:r>
            <a:r>
              <a:rPr lang="ru-RU">
                <a:solidFill>
                  <a:srgbClr val="FFFF00"/>
                </a:solidFill>
                <a:effectLst/>
                <a:latin typeface="Arial" charset="0"/>
              </a:rPr>
              <a:t>».</a:t>
            </a:r>
            <a:br>
              <a:rPr lang="ru-RU">
                <a:solidFill>
                  <a:srgbClr val="FFFF00"/>
                </a:solidFill>
                <a:effectLst/>
                <a:latin typeface="Arial" charset="0"/>
              </a:rPr>
            </a:br>
            <a:endParaRPr lang="ru-RU"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FFC08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AutoShape 11"/>
          <p:cNvSpPr>
            <a:spLocks noChangeArrowheads="1"/>
          </p:cNvSpPr>
          <p:nvPr/>
        </p:nvSpPr>
        <p:spPr bwMode="auto">
          <a:xfrm>
            <a:off x="5003800" y="765175"/>
            <a:ext cx="3960813" cy="403225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5157788"/>
            <a:ext cx="3754438" cy="130333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Исаак</a:t>
            </a:r>
            <a:r>
              <a:rPr lang="ru-RU" sz="2800" smtClean="0">
                <a:solidFill>
                  <a:schemeClr val="bg1"/>
                </a:solidFill>
              </a:rPr>
              <a:t> </a:t>
            </a:r>
            <a:r>
              <a:rPr lang="ru-RU" sz="2800" b="1" smtClean="0">
                <a:solidFill>
                  <a:schemeClr val="bg1"/>
                </a:solidFill>
              </a:rPr>
              <a:t>Ньютон</a:t>
            </a:r>
            <a:r>
              <a:rPr lang="ru-RU" sz="28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chemeClr val="bg1"/>
                </a:solidFill>
              </a:rPr>
              <a:t>     1643-1727</a:t>
            </a:r>
            <a:r>
              <a:rPr lang="ru-RU" sz="2800" smtClean="0"/>
              <a:t> </a:t>
            </a:r>
          </a:p>
        </p:txBody>
      </p:sp>
      <p:pic>
        <p:nvPicPr>
          <p:cNvPr id="7172" name="Picture 9" descr="000045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765175"/>
            <a:ext cx="4267200" cy="4608513"/>
          </a:xfrm>
          <a:prstGeom prst="rect">
            <a:avLst/>
          </a:prstGeom>
          <a:noFill/>
          <a:ln w="9525">
            <a:solidFill>
              <a:srgbClr val="3219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5651500" y="1628775"/>
            <a:ext cx="3097213" cy="22272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«Тело сохраняет свою скорость, если на него не действуют другие тела.»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5" descr="otnos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76250"/>
            <a:ext cx="8785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4572000" y="620713"/>
            <a:ext cx="0" cy="5976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68313" y="5876925"/>
            <a:ext cx="3816350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tx1"/>
                </a:solidFill>
                <a:effectLst/>
              </a:rPr>
              <a:t>АРИСТОТЕЛЬ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4932363" y="5876925"/>
            <a:ext cx="3671887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tx1"/>
                </a:solidFill>
                <a:effectLst/>
              </a:rPr>
              <a:t>ГАЛИЛЕЙ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D1A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318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6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Инерция</a:t>
            </a:r>
            <a:r>
              <a:rPr lang="ru-RU" sz="36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это явление сохранения скорости тела, если на него не действуют другие тела.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i="1" smtClean="0"/>
              <a:t>Инерция(лат.) означает – неподвижность, бездеятельность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smtClean="0"/>
              <a:t>     ( «лень» предметов).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Инертность – свойство тел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сохранять свою скорость.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smtClean="0"/>
              <a:t>  </a:t>
            </a:r>
            <a:endParaRPr lang="en-US" sz="20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i="1" smtClean="0"/>
          </a:p>
        </p:txBody>
      </p:sp>
      <p:pic>
        <p:nvPicPr>
          <p:cNvPr id="9219" name="Picture 4" descr="j0345852"/>
          <p:cNvPicPr>
            <a:picLocks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4221163"/>
            <a:ext cx="2233612" cy="1370012"/>
          </a:xfrm>
          <a:noFill/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908050"/>
            <a:ext cx="857250" cy="514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670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763713" y="4797425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762125" y="4795838"/>
            <a:ext cx="2016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3779838" y="4797425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1763713" y="5734050"/>
            <a:ext cx="2016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1763713" y="5734050"/>
            <a:ext cx="720725" cy="71913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3059113" y="5734050"/>
            <a:ext cx="720725" cy="71913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24587" name="Picture 11" descr="AG0032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933825"/>
            <a:ext cx="1150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WordArt 12"/>
          <p:cNvSpPr>
            <a:spLocks noChangeArrowheads="1" noChangeShapeType="1" noTextEdit="1"/>
          </p:cNvSpPr>
          <p:nvPr/>
        </p:nvSpPr>
        <p:spPr bwMode="auto">
          <a:xfrm>
            <a:off x="3995738" y="1125538"/>
            <a:ext cx="1009650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580063" y="1557338"/>
            <a:ext cx="2736850" cy="9461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Почему упало яблоко?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6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5.6211E-7 L 0.00782 0.24127 " pathEditMode="relative" ptsTypes="AA">
                                      <p:cBhvr>
                                        <p:cTn id="1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45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86" grpId="0" animBg="1"/>
      <p:bldP spid="245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Во всех этих  падениях виновата инерция!</a:t>
            </a:r>
          </a:p>
        </p:txBody>
      </p:sp>
      <p:pic>
        <p:nvPicPr>
          <p:cNvPr id="11267" name="Picture 4" descr="j034533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060575"/>
            <a:ext cx="2541587" cy="2081213"/>
          </a:xfrm>
          <a:noFill/>
        </p:spPr>
      </p:pic>
      <p:pic>
        <p:nvPicPr>
          <p:cNvPr id="11268" name="Picture 7" descr="j0232049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16600" y="2066925"/>
            <a:ext cx="2500313" cy="1843088"/>
          </a:xfrm>
          <a:noFill/>
        </p:spPr>
      </p:pic>
      <p:sp>
        <p:nvSpPr>
          <p:cNvPr id="44045" name="Rectangle 13"/>
          <p:cNvSpPr>
            <a:spLocks noGrp="1" noChangeArrowheads="1"/>
          </p:cNvSpPr>
          <p:nvPr>
            <p:ph sz="quarter" idx="3"/>
          </p:nvPr>
        </p:nvSpPr>
        <p:spPr>
          <a:xfrm>
            <a:off x="4649788" y="4002088"/>
            <a:ext cx="4025900" cy="2522537"/>
          </a:xfrm>
        </p:spPr>
        <p:txBody>
          <a:bodyPr/>
          <a:lstStyle/>
          <a:p>
            <a:pPr eaLnBrk="1" hangingPunct="1"/>
            <a:r>
              <a:rPr lang="ru-RU" sz="2400" smtClean="0"/>
              <a:t>В какую сторону падает человек, споткнувшись?</a:t>
            </a:r>
          </a:p>
          <a:p>
            <a:pPr eaLnBrk="1" hangingPunct="1"/>
            <a:r>
              <a:rPr lang="ru-RU" sz="2400" smtClean="0"/>
              <a:t>В какую сторону он упадет, если подскользнется? </a:t>
            </a:r>
          </a:p>
          <a:p>
            <a:pPr eaLnBrk="1" hangingPunct="1"/>
            <a:r>
              <a:rPr lang="ru-RU" sz="2400" smtClean="0"/>
              <a:t>Почему так происходит?</a:t>
            </a:r>
          </a:p>
        </p:txBody>
      </p:sp>
      <p:sp>
        <p:nvSpPr>
          <p:cNvPr id="44046" name="WordArt 14"/>
          <p:cNvSpPr>
            <a:spLocks noChangeArrowheads="1" noChangeShapeType="1" noTextEdit="1"/>
          </p:cNvSpPr>
          <p:nvPr/>
        </p:nvSpPr>
        <p:spPr bwMode="auto">
          <a:xfrm>
            <a:off x="3995738" y="4221163"/>
            <a:ext cx="57785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pic>
        <p:nvPicPr>
          <p:cNvPr id="1127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5589588"/>
            <a:ext cx="704850" cy="9525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40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6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1492</TotalTime>
  <Words>722</Words>
  <Application>Microsoft PowerPoint</Application>
  <PresentationFormat>On-screen Show (4:3)</PresentationFormat>
  <Paragraphs>115</Paragraphs>
  <Slides>21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Wingdings</vt:lpstr>
      <vt:lpstr>Arial Black</vt:lpstr>
      <vt:lpstr>Times New Roman</vt:lpstr>
      <vt:lpstr>Pixel</vt:lpstr>
      <vt:lpstr>Slide 1</vt:lpstr>
      <vt:lpstr>Что за хулиган толкает пассажиров автобуса то вперед, то назад?</vt:lpstr>
      <vt:lpstr>Slide 3</vt:lpstr>
      <vt:lpstr>Slide 4</vt:lpstr>
      <vt:lpstr>Slide 5</vt:lpstr>
      <vt:lpstr>Slide 6</vt:lpstr>
      <vt:lpstr>Slide 7</vt:lpstr>
      <vt:lpstr>Slide 8</vt:lpstr>
      <vt:lpstr>Во всех этих  падениях виновата инерция!</vt:lpstr>
      <vt:lpstr>Инерция не даст автомобилю затормозить сразу!</vt:lpstr>
      <vt:lpstr>Кто виноват в этих разрушениях?</vt:lpstr>
      <vt:lpstr>Разогнавшись перед прыжком, мы предоставляем инерции перенести нас через препятствие.</vt:lpstr>
      <vt:lpstr>Стрелы из лука, снаряды из пушки и пули из ружья летят по инерции.</vt:lpstr>
      <vt:lpstr>Ракета после выхода в открытый космос летит с выключенными двигателями по инерции.</vt:lpstr>
      <vt:lpstr>Без инерции не было бы многих видов спорта!</vt:lpstr>
      <vt:lpstr>Именно инерция помогает устанавливать мировые рекорды!</vt:lpstr>
      <vt:lpstr>Slide 17</vt:lpstr>
      <vt:lpstr>Slide 18</vt:lpstr>
      <vt:lpstr>Slide 19</vt:lpstr>
      <vt:lpstr>Slide 20</vt:lpstr>
      <vt:lpstr>Slide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Инерция.</dc:title>
  <dc:creator>Aelita</dc:creator>
  <cp:lastModifiedBy>Windows User</cp:lastModifiedBy>
  <cp:revision>24</cp:revision>
  <dcterms:created xsi:type="dcterms:W3CDTF">2005-11-01T17:13:53Z</dcterms:created>
  <dcterms:modified xsi:type="dcterms:W3CDTF">2016-05-06T01:34:45Z</dcterms:modified>
</cp:coreProperties>
</file>